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embeddedFontLst>
    <p:embeddedFont>
      <p:font typeface="Nunito SemiBold"/>
      <p:regular r:id="rId40"/>
      <p:bold r:id="rId41"/>
      <p:italic r:id="rId42"/>
      <p:boldItalic r:id="rId43"/>
    </p:embeddedFon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99DF8B6-D784-4EEB-820A-A557A0517D8B}">
  <a:tblStyle styleId="{799DF8B6-D784-4EEB-820A-A557A0517D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SemiBold-regular.fntdata"/><Relationship Id="rId20" Type="http://schemas.openxmlformats.org/officeDocument/2006/relationships/slide" Target="slides/slide14.xml"/><Relationship Id="rId42" Type="http://schemas.openxmlformats.org/officeDocument/2006/relationships/font" Target="fonts/NunitoSemiBold-italic.fntdata"/><Relationship Id="rId41" Type="http://schemas.openxmlformats.org/officeDocument/2006/relationships/font" Target="fonts/NunitoSemiBold-bold.fntdata"/><Relationship Id="rId22" Type="http://schemas.openxmlformats.org/officeDocument/2006/relationships/slide" Target="slides/slide16.xml"/><Relationship Id="rId44" Type="http://schemas.openxmlformats.org/officeDocument/2006/relationships/font" Target="fonts/Nunito-regular.fntdata"/><Relationship Id="rId21" Type="http://schemas.openxmlformats.org/officeDocument/2006/relationships/slide" Target="slides/slide15.xml"/><Relationship Id="rId43" Type="http://schemas.openxmlformats.org/officeDocument/2006/relationships/font" Target="fonts/NunitoSemiBold-boldItalic.fntdata"/><Relationship Id="rId24" Type="http://schemas.openxmlformats.org/officeDocument/2006/relationships/slide" Target="slides/slide18.xml"/><Relationship Id="rId46" Type="http://schemas.openxmlformats.org/officeDocument/2006/relationships/font" Target="fonts/Nunito-italic.fntdata"/><Relationship Id="rId23" Type="http://schemas.openxmlformats.org/officeDocument/2006/relationships/slide" Target="slides/slide17.xml"/><Relationship Id="rId45"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06T08:30:52.220">
    <p:pos x="756" y="57"/>
    <p:text>@a.morton@kokonetworks.com I'm reviewing business requirements with departments as there's little documentation to that effect before detailing my proposed app strategy. This won't take long I believe.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72f2ac1fe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d72f2ac1fe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72f2ac1fe_0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gd72f2ac1fe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72f2ac1fe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d72f2ac1fe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72f2ac1fe_0_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d72f2ac1fe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72f2ac1fe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d72f2ac1fe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72f2ac1fe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d72f2ac1fe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72f2ac1fe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d72f2ac1fe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72f2ac1fe_0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gd72f2ac1fe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72f2ac1fe_0_3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gd72f2ac1fe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72f2ac1fe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gd72f2ac1fe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6b9a44265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d6b9a44265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72f2ac1fe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d72f2ac1f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72f2ac1fe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d72f2ac1fe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72f2ac1fe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d72f2ac1fe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72f2ac1fe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5" name="Google Shape;355;gd72f2ac1fe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72f2ac1fe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gd72f2ac1fe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72f2ac1fe_0_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3" name="Google Shape;373;gd72f2ac1fe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72f2ac1fe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gd72f2ac1fe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72f2ac1fe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9" name="Google Shape;389;gd72f2ac1fe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6b9a4426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gd6b9a4426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2ca539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82ca539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6b9a44265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gd6b9a44265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6b9a4426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gd6b9a4426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72f2ac1fe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gd72f2ac1fe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82ca5392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d82ca5392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82ca53929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d82ca53929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82ca53929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d82ca5392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6b9a4426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d6b9a4426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6b9a44265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d6b9a44265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 Strategy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 name="Shape 245"/>
        <p:cNvGrpSpPr/>
        <p:nvPr/>
      </p:nvGrpSpPr>
      <p:grpSpPr>
        <a:xfrm>
          <a:off x="0" y="0"/>
          <a:ext cx="0" cy="0"/>
          <a:chOff x="0" y="0"/>
          <a:chExt cx="0" cy="0"/>
        </a:xfrm>
      </p:grpSpPr>
      <p:pic>
        <p:nvPicPr>
          <p:cNvPr id="246" name="Google Shape;246;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7" name="Google Shape;247;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Business Intelligence</a:t>
            </a:r>
            <a:endParaRPr/>
          </a:p>
        </p:txBody>
      </p:sp>
      <p:sp>
        <p:nvSpPr>
          <p:cNvPr id="248" name="Google Shape;24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9" name="Google Shape;249;p28"/>
          <p:cNvGraphicFramePr/>
          <p:nvPr/>
        </p:nvGraphicFramePr>
        <p:xfrm>
          <a:off x="288050" y="146512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0952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Dashboarding and Data Visualization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Grafana, Geckoboard, Tableau</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Data Source Connectivity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Safaricom, Africa’s Talking, Kopo Kopo</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Data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AWS Data Lake, AWS, Odoo Core, KOKO Core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Data Querying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DbVisualizer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Data Analysis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Tableau</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Reporting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Tableau</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pic>
        <p:nvPicPr>
          <p:cNvPr id="254" name="Google Shape;254;p29"/>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55" name="Google Shape;255;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Fuel Business</a:t>
            </a:r>
            <a:endParaRPr/>
          </a:p>
        </p:txBody>
      </p:sp>
      <p:sp>
        <p:nvSpPr>
          <p:cNvPr id="256" name="Google Shape;25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7" name="Google Shape;257;p29"/>
          <p:cNvGraphicFramePr/>
          <p:nvPr/>
        </p:nvGraphicFramePr>
        <p:xfrm>
          <a:off x="288050" y="146512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0952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Consumer website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kokofuel.com website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Consumer </a:t>
                      </a:r>
                      <a:r>
                        <a:rPr lang="en-US">
                          <a:latin typeface="Nunito"/>
                          <a:ea typeface="Nunito"/>
                          <a:cs typeface="Nunito"/>
                          <a:sym typeface="Nunito"/>
                        </a:rPr>
                        <a:t>mobile</a:t>
                      </a:r>
                      <a:r>
                        <a:rPr lang="en-US">
                          <a:latin typeface="Nunito"/>
                          <a:ea typeface="Nunito"/>
                          <a:cs typeface="Nunito"/>
                          <a:sym typeface="Nunito"/>
                        </a:rPr>
                        <a:t>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myKOKO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Customer support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Zendesk, Freshdesk</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pic>
        <p:nvPicPr>
          <p:cNvPr id="262" name="Google Shape;262;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3" name="Google Shape;263;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Network Operations</a:t>
            </a:r>
            <a:endParaRPr/>
          </a:p>
        </p:txBody>
      </p:sp>
      <p:sp>
        <p:nvSpPr>
          <p:cNvPr id="264" name="Google Shape;26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5" name="Google Shape;265;p30"/>
          <p:cNvGraphicFramePr/>
          <p:nvPr/>
        </p:nvGraphicFramePr>
        <p:xfrm>
          <a:off x="288050" y="146512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0952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Production engineering support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Freshservice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Software engineering support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Zendesk, Freshdesk</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0"/>
                        </a:spcBef>
                        <a:spcAft>
                          <a:spcPts val="0"/>
                        </a:spcAft>
                        <a:buNone/>
                      </a:pPr>
                      <a:r>
                        <a:rPr lang="en-US">
                          <a:solidFill>
                            <a:schemeClr val="dk1"/>
                          </a:solidFill>
                          <a:latin typeface="Nunito"/>
                          <a:ea typeface="Nunito"/>
                          <a:cs typeface="Nunito"/>
                          <a:sym typeface="Nunito"/>
                        </a:rPr>
                        <a:t>After business hours support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9" name="Shape 269"/>
        <p:cNvGrpSpPr/>
        <p:nvPr/>
      </p:nvGrpSpPr>
      <p:grpSpPr>
        <a:xfrm>
          <a:off x="0" y="0"/>
          <a:ext cx="0" cy="0"/>
          <a:chOff x="0" y="0"/>
          <a:chExt cx="0" cy="0"/>
        </a:xfrm>
      </p:grpSpPr>
      <p:pic>
        <p:nvPicPr>
          <p:cNvPr id="270" name="Google Shape;270;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1" name="Google Shape;271;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Fuel Distribution</a:t>
            </a:r>
            <a:endParaRPr/>
          </a:p>
        </p:txBody>
      </p:sp>
      <p:sp>
        <p:nvSpPr>
          <p:cNvPr id="272" name="Google Shape;27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3" name="Google Shape;273;p31"/>
          <p:cNvGraphicFramePr/>
          <p:nvPr/>
        </p:nvGraphicFramePr>
        <p:xfrm>
          <a:off x="288050" y="146512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0952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SDS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Operator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STS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Operator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KOKO Fleet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Loginext, Odoo inventory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Stove distribution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Launcher, Warehouse, Loading ops, KOKO Mile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9" name="Google Shape;279;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Cooker Distribution</a:t>
            </a:r>
            <a:endParaRPr/>
          </a:p>
        </p:txBody>
      </p:sp>
      <p:sp>
        <p:nvSpPr>
          <p:cNvPr id="280" name="Google Shape;280;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81" name="Google Shape;281;p32"/>
          <p:cNvGraphicFramePr/>
          <p:nvPr/>
        </p:nvGraphicFramePr>
        <p:xfrm>
          <a:off x="288050" y="109410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41717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641800">
                <a:tc>
                  <a:txBody>
                    <a:bodyPr/>
                    <a:lstStyle/>
                    <a:p>
                      <a:pPr indent="0" lvl="0" marL="0" rtl="0" algn="l">
                        <a:spcBef>
                          <a:spcPts val="0"/>
                        </a:spcBef>
                        <a:spcAft>
                          <a:spcPts val="0"/>
                        </a:spcAft>
                        <a:buNone/>
                      </a:pPr>
                      <a:r>
                        <a:rPr lang="en-US">
                          <a:latin typeface="Nunito"/>
                          <a:ea typeface="Nunito"/>
                          <a:cs typeface="Nunito"/>
                          <a:sym typeface="Nunito"/>
                        </a:rPr>
                        <a:t>Stove distribution</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Launcher, Warehouse, Loading ops, KOKO Mile</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latin typeface="Nunito"/>
                          <a:ea typeface="Nunito"/>
                          <a:cs typeface="Nunito"/>
                          <a:sym typeface="Nunito"/>
                        </a:rPr>
                        <a:t>Procurement</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Odoo AC</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Budget</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Odoo AC</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VAT</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Odoo AC</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Settlements &amp; Payments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Odoo AC</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Agent Commercials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Odoo AC</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latin typeface="Nunito"/>
                          <a:ea typeface="Nunito"/>
                          <a:cs typeface="Nunito"/>
                          <a:sym typeface="Nunito"/>
                        </a:rPr>
                        <a:t>Logistics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Tookan</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latin typeface="Nunito"/>
                          <a:ea typeface="Nunito"/>
                          <a:cs typeface="Nunito"/>
                          <a:sym typeface="Nunito"/>
                        </a:rPr>
                        <a:t>MO/WO</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Material handling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Inventory management</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717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Kit Serial Tracking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pic>
        <p:nvPicPr>
          <p:cNvPr id="286" name="Google Shape;286;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7" name="Google Shape;287;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Digital Media</a:t>
            </a:r>
            <a:endParaRPr/>
          </a:p>
        </p:txBody>
      </p:sp>
      <p:sp>
        <p:nvSpPr>
          <p:cNvPr id="288" name="Google Shape;288;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89" name="Google Shape;289;p33"/>
          <p:cNvGraphicFramePr/>
          <p:nvPr/>
        </p:nvGraphicFramePr>
        <p:xfrm>
          <a:off x="330450" y="1441788"/>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6667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KDM Billing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Ad zone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Ad Dashboard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Ad targeting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DMP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Ad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AdButler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Ad scheduling</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AdButler</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Ad display</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KOKOpoint app</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Media hosting</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AWS S3</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3" name="Shape 293"/>
        <p:cNvGrpSpPr/>
        <p:nvPr/>
      </p:nvGrpSpPr>
      <p:grpSpPr>
        <a:xfrm>
          <a:off x="0" y="0"/>
          <a:ext cx="0" cy="0"/>
          <a:chOff x="0" y="0"/>
          <a:chExt cx="0" cy="0"/>
        </a:xfrm>
      </p:grpSpPr>
      <p:pic>
        <p:nvPicPr>
          <p:cNvPr id="294" name="Google Shape;294;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5" name="Google Shape;295;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Radio</a:t>
            </a:r>
            <a:endParaRPr/>
          </a:p>
        </p:txBody>
      </p:sp>
      <p:sp>
        <p:nvSpPr>
          <p:cNvPr id="296" name="Google Shape;296;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7" name="Google Shape;297;p34"/>
          <p:cNvGraphicFramePr/>
          <p:nvPr/>
        </p:nvGraphicFramePr>
        <p:xfrm>
          <a:off x="330450" y="143827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38097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Shop (site)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Shops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Site inspection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Inspection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Timeout detection and recovery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TDR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Client billing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CRM</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Media hosting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Ryarc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Media scheduling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Ryarc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3" name="Google Shape;303;p35"/>
          <p:cNvSpPr txBox="1"/>
          <p:nvPr>
            <p:ph type="title"/>
          </p:nvPr>
        </p:nvSpPr>
        <p:spPr>
          <a:xfrm>
            <a:off x="6740525" y="3005075"/>
            <a:ext cx="5389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Mobile User Requirements</a:t>
            </a:r>
            <a:endParaRPr/>
          </a:p>
        </p:txBody>
      </p:sp>
      <p:sp>
        <p:nvSpPr>
          <p:cNvPr id="304" name="Google Shape;304;p3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Identify user requirements for mobile apps in KOKO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8" name="Shape 308"/>
        <p:cNvGrpSpPr/>
        <p:nvPr/>
      </p:nvGrpSpPr>
      <p:grpSpPr>
        <a:xfrm>
          <a:off x="0" y="0"/>
          <a:ext cx="0" cy="0"/>
          <a:chOff x="0" y="0"/>
          <a:chExt cx="0" cy="0"/>
        </a:xfrm>
      </p:grpSpPr>
      <p:pic>
        <p:nvPicPr>
          <p:cNvPr id="309" name="Google Shape;309;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0" name="Google Shape;310;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311" name="Google Shape;311;p3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1400"/>
          </a:p>
        </p:txBody>
      </p:sp>
      <p:sp>
        <p:nvSpPr>
          <p:cNvPr id="312" name="Google Shape;312;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8" name="Google Shape;318;p37"/>
          <p:cNvSpPr txBox="1"/>
          <p:nvPr>
            <p:ph type="title"/>
          </p:nvPr>
        </p:nvSpPr>
        <p:spPr>
          <a:xfrm>
            <a:off x="6740525" y="3005075"/>
            <a:ext cx="5389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Mobile App Development Strategy</a:t>
            </a:r>
            <a:endParaRPr/>
          </a:p>
        </p:txBody>
      </p:sp>
      <p:sp>
        <p:nvSpPr>
          <p:cNvPr id="319" name="Google Shape;319;p37"/>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Selecting A Suitable Development Strategy</a:t>
            </a: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1000"/>
              </a:spcBef>
              <a:spcAft>
                <a:spcPts val="0"/>
              </a:spcAft>
              <a:buSzPts val="1400"/>
              <a:buChar char="●"/>
            </a:pPr>
            <a:r>
              <a:rPr lang="en-US" sz="1400"/>
              <a:t>Approach</a:t>
            </a:r>
            <a:endParaRPr sz="1400"/>
          </a:p>
          <a:p>
            <a:pPr indent="-317500" lvl="0" marL="457200" rtl="0" algn="l">
              <a:lnSpc>
                <a:spcPct val="100000"/>
              </a:lnSpc>
              <a:spcBef>
                <a:spcPts val="0"/>
              </a:spcBef>
              <a:spcAft>
                <a:spcPts val="0"/>
              </a:spcAft>
              <a:buSzPts val="1400"/>
              <a:buChar char="●"/>
            </a:pPr>
            <a:r>
              <a:rPr lang="en-US" sz="1400"/>
              <a:t>Project Plan</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5" name="Google Shape;325;p3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326" name="Google Shape;326;p3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US" sz="1500"/>
              <a:t>Mobile </a:t>
            </a:r>
            <a:r>
              <a:rPr lang="en-US" sz="1500"/>
              <a:t>applications are integral to nearly every organization’s business strategy. With the right strategy, mobile applications can provide increased visibility to the organization’s mission, while also helping provide value to external stakeholders. </a:t>
            </a:r>
            <a:r>
              <a:rPr lang="en-US" sz="1500"/>
              <a:t>T</a:t>
            </a:r>
            <a:r>
              <a:rPr lang="en-US" sz="1500"/>
              <a:t>here is however a higher risk for the organization if the wrong mobile application development strategy or technology is adopted.</a:t>
            </a:r>
            <a:endParaRPr sz="1500"/>
          </a:p>
          <a:p>
            <a:pPr indent="0" lvl="0" marL="0" rtl="0" algn="l">
              <a:lnSpc>
                <a:spcPct val="120000"/>
              </a:lnSpc>
              <a:spcBef>
                <a:spcPts val="0"/>
              </a:spcBef>
              <a:spcAft>
                <a:spcPts val="0"/>
              </a:spcAft>
              <a:buClr>
                <a:schemeClr val="dk1"/>
              </a:buClr>
              <a:buSzPts val="1100"/>
              <a:buFont typeface="Arial"/>
              <a:buNone/>
            </a:pPr>
            <a:r>
              <a:t/>
            </a:r>
            <a:endParaRPr sz="1500"/>
          </a:p>
          <a:p>
            <a:pPr indent="0" lvl="0" marL="0" rtl="0" algn="l">
              <a:lnSpc>
                <a:spcPct val="120000"/>
              </a:lnSpc>
              <a:spcBef>
                <a:spcPts val="0"/>
              </a:spcBef>
              <a:spcAft>
                <a:spcPts val="0"/>
              </a:spcAft>
              <a:buClr>
                <a:schemeClr val="dk1"/>
              </a:buClr>
              <a:buSzPts val="1100"/>
              <a:buFont typeface="Arial"/>
              <a:buNone/>
            </a:pPr>
            <a:r>
              <a:rPr lang="en-US" sz="1500"/>
              <a:t>KOKO Networks</a:t>
            </a:r>
            <a:r>
              <a:rPr lang="en-US" sz="1500"/>
              <a:t> operates in</a:t>
            </a:r>
            <a:r>
              <a:rPr lang="en-US" sz="1500"/>
              <a:t> a fast-evolving environment characterized by constantly changing operating platforms with frequent updates, along with many new devices and form factors. Additionally, with multiple channels available for communicating with mobile users in terms of technology, platforms, and User Experience (UX), KOKO is faced with the dilemma of making the right choices.</a:t>
            </a:r>
            <a:endParaRPr sz="1500"/>
          </a:p>
          <a:p>
            <a:pPr indent="0" lvl="0" marL="0" rtl="0" algn="l">
              <a:lnSpc>
                <a:spcPct val="120000"/>
              </a:lnSpc>
              <a:spcBef>
                <a:spcPts val="0"/>
              </a:spcBef>
              <a:spcAft>
                <a:spcPts val="0"/>
              </a:spcAft>
              <a:buClr>
                <a:schemeClr val="dk1"/>
              </a:buClr>
              <a:buSzPts val="1100"/>
              <a:buFont typeface="Arial"/>
              <a:buNone/>
            </a:pPr>
            <a:r>
              <a:t/>
            </a:r>
            <a:endParaRPr sz="1500"/>
          </a:p>
          <a:p>
            <a:pPr indent="0" lvl="0" marL="0" rtl="0" algn="l">
              <a:lnSpc>
                <a:spcPct val="120000"/>
              </a:lnSpc>
              <a:spcBef>
                <a:spcPts val="0"/>
              </a:spcBef>
              <a:spcAft>
                <a:spcPts val="0"/>
              </a:spcAft>
              <a:buNone/>
            </a:pPr>
            <a:r>
              <a:rPr lang="en-US" sz="1500"/>
              <a:t>A</a:t>
            </a:r>
            <a:r>
              <a:rPr lang="en-US" sz="1500"/>
              <a:t> mobile app, or application, is defined as any native (downloadable) or Web application designed specifically to be accessed and utilized on a handheld mobile device e.g. smartphone, tablet etc. They can be designed as a mobile web app, hybrid app or native mobile app.</a:t>
            </a:r>
            <a:endParaRPr/>
          </a:p>
        </p:txBody>
      </p:sp>
      <p:sp>
        <p:nvSpPr>
          <p:cNvPr id="327" name="Google Shape;327;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3" name="Google Shape;333;p3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Planning a Mobile App</a:t>
            </a:r>
            <a:endParaRPr/>
          </a:p>
        </p:txBody>
      </p:sp>
      <p:sp>
        <p:nvSpPr>
          <p:cNvPr id="334" name="Google Shape;334;p3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Before creating a mobile app, there’s need to think about your audience’s requirements. The following questions are pertinent:</a:t>
            </a:r>
            <a:endParaRPr sz="1400"/>
          </a:p>
          <a:p>
            <a:pPr indent="-317500" lvl="0" marL="457200" rtl="0" algn="l">
              <a:lnSpc>
                <a:spcPct val="120000"/>
              </a:lnSpc>
              <a:spcBef>
                <a:spcPts val="0"/>
              </a:spcBef>
              <a:spcAft>
                <a:spcPts val="0"/>
              </a:spcAft>
              <a:buSzPts val="1400"/>
              <a:buAutoNum type="arabicPeriod"/>
            </a:pPr>
            <a:r>
              <a:rPr lang="en-US" sz="1400"/>
              <a:t>What’s the organization</a:t>
            </a:r>
            <a:r>
              <a:rPr lang="en-US" sz="1400"/>
              <a:t>’s overall strategy</a:t>
            </a:r>
            <a:endParaRPr sz="1400"/>
          </a:p>
          <a:p>
            <a:pPr indent="-317500" lvl="0" marL="457200" rtl="0" algn="l">
              <a:lnSpc>
                <a:spcPct val="120000"/>
              </a:lnSpc>
              <a:spcBef>
                <a:spcPts val="0"/>
              </a:spcBef>
              <a:spcAft>
                <a:spcPts val="0"/>
              </a:spcAft>
              <a:buSzPts val="1400"/>
              <a:buAutoNum type="arabicPeriod"/>
            </a:pPr>
            <a:r>
              <a:rPr lang="en-US" sz="1400"/>
              <a:t>Who is the intended audience (users)?</a:t>
            </a:r>
            <a:endParaRPr sz="1400"/>
          </a:p>
          <a:p>
            <a:pPr indent="-317500" lvl="0" marL="457200" rtl="0" algn="l">
              <a:lnSpc>
                <a:spcPct val="120000"/>
              </a:lnSpc>
              <a:spcBef>
                <a:spcPts val="0"/>
              </a:spcBef>
              <a:spcAft>
                <a:spcPts val="0"/>
              </a:spcAft>
              <a:buSzPts val="1400"/>
              <a:buAutoNum type="arabicPeriod"/>
            </a:pPr>
            <a:r>
              <a:rPr lang="en-US" sz="1400"/>
              <a:t>What are the users’ requirements for mobile apps?</a:t>
            </a:r>
            <a:endParaRPr sz="1400"/>
          </a:p>
          <a:p>
            <a:pPr indent="-317500" lvl="0" marL="457200" rtl="0" algn="l">
              <a:lnSpc>
                <a:spcPct val="120000"/>
              </a:lnSpc>
              <a:spcBef>
                <a:spcPts val="0"/>
              </a:spcBef>
              <a:spcAft>
                <a:spcPts val="0"/>
              </a:spcAft>
              <a:buSzPts val="1400"/>
              <a:buAutoNum type="arabicPeriod"/>
            </a:pPr>
            <a:r>
              <a:rPr lang="en-US" sz="1400"/>
              <a:t>How will the mobile app be used? </a:t>
            </a:r>
            <a:endParaRPr sz="1400"/>
          </a:p>
          <a:p>
            <a:pPr indent="-317500" lvl="0" marL="457200" rtl="0" algn="l">
              <a:lnSpc>
                <a:spcPct val="120000"/>
              </a:lnSpc>
              <a:spcBef>
                <a:spcPts val="0"/>
              </a:spcBef>
              <a:spcAft>
                <a:spcPts val="0"/>
              </a:spcAft>
              <a:buSzPts val="1400"/>
              <a:buAutoNum type="arabicPeriod"/>
            </a:pPr>
            <a:r>
              <a:rPr lang="en-US" sz="1400"/>
              <a:t>What resources will the application require, and where do I need feedback from business stakeholders?</a:t>
            </a:r>
            <a:endParaRPr sz="1400"/>
          </a:p>
          <a:p>
            <a:pPr indent="-317500" lvl="0" marL="457200" rtl="0" algn="l">
              <a:lnSpc>
                <a:spcPct val="120000"/>
              </a:lnSpc>
              <a:spcBef>
                <a:spcPts val="0"/>
              </a:spcBef>
              <a:spcAft>
                <a:spcPts val="0"/>
              </a:spcAft>
              <a:buSzPts val="1400"/>
              <a:buAutoNum type="arabicPeriod"/>
            </a:pPr>
            <a:r>
              <a:rPr lang="en-US" sz="1400"/>
              <a:t>How will success be measured (KPIs)?</a:t>
            </a:r>
            <a:endParaRPr sz="1400"/>
          </a:p>
          <a:p>
            <a:pPr indent="-317500" lvl="0" marL="457200" rtl="0" algn="l">
              <a:lnSpc>
                <a:spcPct val="120000"/>
              </a:lnSpc>
              <a:spcBef>
                <a:spcPts val="0"/>
              </a:spcBef>
              <a:spcAft>
                <a:spcPts val="0"/>
              </a:spcAft>
              <a:buSzPts val="1400"/>
              <a:buAutoNum type="arabicPeriod"/>
            </a:pPr>
            <a:r>
              <a:rPr lang="en-US" sz="1400"/>
              <a:t>What is the expected End of Life (EOL) of the mobile app?</a:t>
            </a:r>
            <a:endParaRPr sz="1400"/>
          </a:p>
          <a:p>
            <a:pPr indent="-317500" lvl="0" marL="457200" rtl="0" algn="l">
              <a:lnSpc>
                <a:spcPct val="120000"/>
              </a:lnSpc>
              <a:spcBef>
                <a:spcPts val="0"/>
              </a:spcBef>
              <a:spcAft>
                <a:spcPts val="0"/>
              </a:spcAft>
              <a:buSzPts val="1400"/>
              <a:buAutoNum type="arabicPeriod"/>
            </a:pPr>
            <a:r>
              <a:rPr lang="en-US" sz="1400"/>
              <a:t>Will a mobile website be sufficient?</a:t>
            </a:r>
            <a:endParaRPr sz="1400"/>
          </a:p>
          <a:p>
            <a:pPr indent="-317500" lvl="0" marL="457200" rtl="0" algn="l">
              <a:lnSpc>
                <a:spcPct val="120000"/>
              </a:lnSpc>
              <a:spcBef>
                <a:spcPts val="0"/>
              </a:spcBef>
              <a:spcAft>
                <a:spcPts val="0"/>
              </a:spcAft>
              <a:buSzPts val="1400"/>
              <a:buAutoNum type="arabicPeriod"/>
            </a:pPr>
            <a:r>
              <a:rPr lang="en-US" sz="1400"/>
              <a:t>Will the mobile app be data-centric, content-centric or both?</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Prior to deciding the app development strategy, the type of mobile app will have to be determined. However, in order to promote code </a:t>
            </a:r>
            <a:r>
              <a:rPr lang="en-US" sz="1400"/>
              <a:t>reuse</a:t>
            </a:r>
            <a:r>
              <a:rPr lang="en-US" sz="1400"/>
              <a:t> and interoperability, applications should be built using a hybrid application development strategy.</a:t>
            </a:r>
            <a:endParaRPr sz="1400"/>
          </a:p>
        </p:txBody>
      </p:sp>
      <p:sp>
        <p:nvSpPr>
          <p:cNvPr id="335" name="Google Shape;335;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1" name="Google Shape;341;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The</a:t>
            </a:r>
            <a:r>
              <a:rPr lang="en-US"/>
              <a:t> “One-Size Fits All” model</a:t>
            </a:r>
            <a:endParaRPr/>
          </a:p>
        </p:txBody>
      </p:sp>
      <p:sp>
        <p:nvSpPr>
          <p:cNvPr id="342" name="Google Shape;342;p4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When trying to decide what type of Mobile Applications should be delivered to the target users, the KOKO Networks must not take a one-size fits all approach. Making this decision involves a trade-off between providing a rich, native user experience versus the portability of the application across platforms that will sacrifice the rich native UX.</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There are pros and cons to adopting both paths that must be taken into consideration by the KOKO Product team, which will have to evaluate this issue based on key parameters such as native experience, cost of development, time to market, ease of deployment, and managing the apps to determine the best choice. KOKO’s </a:t>
            </a:r>
            <a:r>
              <a:rPr lang="en-US" sz="1400"/>
              <a:t>Mobile Application Development Strategy will need to evaluate the following types of mobile app development and briefly outline the advantages and disadvantages against each of them:</a:t>
            </a:r>
            <a:endParaRPr sz="1400"/>
          </a:p>
          <a:p>
            <a:pPr indent="-317500" lvl="0" marL="457200" rtl="0" algn="l">
              <a:lnSpc>
                <a:spcPct val="120000"/>
              </a:lnSpc>
              <a:spcBef>
                <a:spcPts val="0"/>
              </a:spcBef>
              <a:spcAft>
                <a:spcPts val="0"/>
              </a:spcAft>
              <a:buSzPts val="1400"/>
              <a:buChar char="●"/>
            </a:pPr>
            <a:r>
              <a:rPr lang="en-US" sz="1400"/>
              <a:t>Mobile Web App Development (Preferred)</a:t>
            </a:r>
            <a:endParaRPr sz="1400"/>
          </a:p>
          <a:p>
            <a:pPr indent="-317500" lvl="0" marL="457200" rtl="0" algn="l">
              <a:lnSpc>
                <a:spcPct val="120000"/>
              </a:lnSpc>
              <a:spcBef>
                <a:spcPts val="0"/>
              </a:spcBef>
              <a:spcAft>
                <a:spcPts val="0"/>
              </a:spcAft>
              <a:buSzPts val="1400"/>
              <a:buChar char="●"/>
            </a:pPr>
            <a:r>
              <a:rPr lang="en-US" sz="1400"/>
              <a:t>Hybrid App Development (Preferred)</a:t>
            </a:r>
            <a:endParaRPr sz="1400"/>
          </a:p>
          <a:p>
            <a:pPr indent="-317500" lvl="0" marL="457200" rtl="0" algn="l">
              <a:lnSpc>
                <a:spcPct val="120000"/>
              </a:lnSpc>
              <a:spcBef>
                <a:spcPts val="0"/>
              </a:spcBef>
              <a:spcAft>
                <a:spcPts val="0"/>
              </a:spcAft>
              <a:buSzPts val="1400"/>
              <a:buChar char="●"/>
            </a:pPr>
            <a:r>
              <a:rPr lang="en-US" sz="1400"/>
              <a:t>Native Mobile App Development</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The following evaluation criteria must be taken into consideration when making a choice on what mobile application development strategy will be adopted by KOKO Product.</a:t>
            </a:r>
            <a:endParaRPr sz="1400"/>
          </a:p>
          <a:p>
            <a:pPr indent="-317500" lvl="0" marL="457200" rtl="0" algn="l">
              <a:lnSpc>
                <a:spcPct val="120000"/>
              </a:lnSpc>
              <a:spcBef>
                <a:spcPts val="0"/>
              </a:spcBef>
              <a:spcAft>
                <a:spcPts val="0"/>
              </a:spcAft>
              <a:buSzPts val="1400"/>
              <a:buChar char="●"/>
            </a:pPr>
            <a:r>
              <a:rPr lang="en-US" sz="1400"/>
              <a:t>Native UX</a:t>
            </a:r>
            <a:endParaRPr sz="1400"/>
          </a:p>
          <a:p>
            <a:pPr indent="-317500" lvl="0" marL="457200" rtl="0" algn="l">
              <a:lnSpc>
                <a:spcPct val="120000"/>
              </a:lnSpc>
              <a:spcBef>
                <a:spcPts val="0"/>
              </a:spcBef>
              <a:spcAft>
                <a:spcPts val="0"/>
              </a:spcAft>
              <a:buSzPts val="1400"/>
              <a:buChar char="●"/>
            </a:pPr>
            <a:r>
              <a:rPr lang="en-US" sz="1400"/>
              <a:t>Portability</a:t>
            </a:r>
            <a:endParaRPr sz="1400"/>
          </a:p>
          <a:p>
            <a:pPr indent="-317500" lvl="0" marL="457200" rtl="0" algn="l">
              <a:lnSpc>
                <a:spcPct val="120000"/>
              </a:lnSpc>
              <a:spcBef>
                <a:spcPts val="0"/>
              </a:spcBef>
              <a:spcAft>
                <a:spcPts val="0"/>
              </a:spcAft>
              <a:buSzPts val="1400"/>
              <a:buChar char="●"/>
            </a:pPr>
            <a:r>
              <a:rPr lang="en-US" sz="1400"/>
              <a:t>Time to market</a:t>
            </a:r>
            <a:endParaRPr sz="1400"/>
          </a:p>
          <a:p>
            <a:pPr indent="-317500" lvl="0" marL="457200" rtl="0" algn="l">
              <a:lnSpc>
                <a:spcPct val="120000"/>
              </a:lnSpc>
              <a:spcBef>
                <a:spcPts val="0"/>
              </a:spcBef>
              <a:spcAft>
                <a:spcPts val="0"/>
              </a:spcAft>
              <a:buSzPts val="1400"/>
              <a:buChar char="●"/>
            </a:pPr>
            <a:r>
              <a:rPr lang="en-US" sz="1400"/>
              <a:t>Maintenance &amp; management</a:t>
            </a:r>
            <a:endParaRPr sz="1400"/>
          </a:p>
          <a:p>
            <a:pPr indent="-317500" lvl="0" marL="457200" rtl="0" algn="l">
              <a:lnSpc>
                <a:spcPct val="120000"/>
              </a:lnSpc>
              <a:spcBef>
                <a:spcPts val="0"/>
              </a:spcBef>
              <a:spcAft>
                <a:spcPts val="0"/>
              </a:spcAft>
              <a:buSzPts val="1400"/>
              <a:buChar char="●"/>
            </a:pPr>
            <a:r>
              <a:rPr lang="en-US" sz="1400"/>
              <a:t>Ease of deployment</a:t>
            </a:r>
            <a:endParaRPr sz="1400"/>
          </a:p>
          <a:p>
            <a:pPr indent="0" lvl="0" marL="0" rtl="0" algn="l">
              <a:lnSpc>
                <a:spcPct val="120000"/>
              </a:lnSpc>
              <a:spcBef>
                <a:spcPts val="0"/>
              </a:spcBef>
              <a:spcAft>
                <a:spcPts val="0"/>
              </a:spcAft>
              <a:buNone/>
            </a:pPr>
            <a:r>
              <a:t/>
            </a:r>
            <a:endParaRPr sz="1400"/>
          </a:p>
        </p:txBody>
      </p:sp>
      <p:sp>
        <p:nvSpPr>
          <p:cNvPr id="343" name="Google Shape;343;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9" name="Google Shape;349;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1. </a:t>
            </a:r>
            <a:r>
              <a:rPr lang="en-US"/>
              <a:t>Mobile Web App Development (Preferred)</a:t>
            </a:r>
            <a:endParaRPr/>
          </a:p>
        </p:txBody>
      </p:sp>
      <p:sp>
        <p:nvSpPr>
          <p:cNvPr id="350" name="Google Shape;350;p41"/>
          <p:cNvSpPr txBox="1"/>
          <p:nvPr>
            <p:ph idx="1" type="subTitle"/>
          </p:nvPr>
        </p:nvSpPr>
        <p:spPr>
          <a:xfrm>
            <a:off x="458725" y="1332471"/>
            <a:ext cx="11274600" cy="1416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Mobile web apps are developed using HTML5, CSS3, and JavaScript. These application are executed on the web server, accessible via web browsers, and are portable across multiple mobile platforms. These mobile web apps are fully responsive to various screen sizes. However, a native and rich UX is impossible to create using this strategy. Despite the fact that several device specific functions and offline stores can be leveraged via HTML5, constraints exists due to the sandbox nature of specific platforms and the extent to which HTML5 specifications are adopted by native browser components on the user’s device.</a:t>
            </a:r>
            <a:endParaRPr sz="1400"/>
          </a:p>
        </p:txBody>
      </p:sp>
      <p:sp>
        <p:nvSpPr>
          <p:cNvPr id="351" name="Google Shape;351;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52" name="Google Shape;352;p41"/>
          <p:cNvGraphicFramePr/>
          <p:nvPr/>
        </p:nvGraphicFramePr>
        <p:xfrm>
          <a:off x="952525" y="2852350"/>
          <a:ext cx="3000000" cy="3000000"/>
        </p:xfrm>
        <a:graphic>
          <a:graphicData uri="http://schemas.openxmlformats.org/drawingml/2006/table">
            <a:tbl>
              <a:tblPr>
                <a:noFill/>
                <a:tableStyleId>{799DF8B6-D784-4EEB-820A-A557A0517D8B}</a:tableStyleId>
              </a:tblPr>
              <a:tblGrid>
                <a:gridCol w="5143500"/>
                <a:gridCol w="5143500"/>
              </a:tblGrid>
              <a:tr h="381000">
                <a:tc>
                  <a:txBody>
                    <a:bodyPr/>
                    <a:lstStyle/>
                    <a:p>
                      <a:pPr indent="0" lvl="0" marL="0" rtl="0" algn="l">
                        <a:spcBef>
                          <a:spcPts val="0"/>
                        </a:spcBef>
                        <a:spcAft>
                          <a:spcPts val="0"/>
                        </a:spcAft>
                        <a:buNone/>
                      </a:pPr>
                      <a:r>
                        <a:rPr b="1" lang="en-US">
                          <a:latin typeface="Nunito"/>
                          <a:ea typeface="Nunito"/>
                          <a:cs typeface="Nunito"/>
                          <a:sym typeface="Nunito"/>
                        </a:rPr>
                        <a:t>Advantages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Disadvantages</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Better manageability due to web server based deployments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Lack of native UX</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Excellent portability across multiple platforms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Lower performance due to browser based dependencies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High ease of code maintainability and reuse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Dependence on native browser implementation for access to device capabilities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Decrease in total cost of ownership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Unpredictable performance due to dependency on internet connection</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Lower development costs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Applications are “stateless” meaning that the user must initiate a task before the application will respond.</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Fastest time to market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8" name="Google Shape;358;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2</a:t>
            </a:r>
            <a:r>
              <a:rPr lang="en-US"/>
              <a:t>. </a:t>
            </a:r>
            <a:r>
              <a:rPr lang="en-US"/>
              <a:t>Hybrid App Development (Preferred)</a:t>
            </a:r>
            <a:endParaRPr/>
          </a:p>
        </p:txBody>
      </p:sp>
      <p:sp>
        <p:nvSpPr>
          <p:cNvPr id="359" name="Google Shape;359;p42"/>
          <p:cNvSpPr txBox="1"/>
          <p:nvPr>
            <p:ph idx="1" type="subTitle"/>
          </p:nvPr>
        </p:nvSpPr>
        <p:spPr>
          <a:xfrm>
            <a:off x="458725" y="1332471"/>
            <a:ext cx="11274600" cy="1416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Hybrid app development frameworks leverage a combination of web based and native app development. Applications are built using HTML5, CSS3 and JavaScript. These applications are then compiled using the native SDK and provide better portability across platforms as compared to native apps. Some of the hybrid frameworks provide flexibility to extend and customize the platform by adding additional wrapper plug-ins which allow the application to access more specific native device capabilities.</a:t>
            </a:r>
            <a:endParaRPr sz="1400"/>
          </a:p>
        </p:txBody>
      </p:sp>
      <p:sp>
        <p:nvSpPr>
          <p:cNvPr id="360" name="Google Shape;360;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61" name="Google Shape;361;p42"/>
          <p:cNvGraphicFramePr/>
          <p:nvPr/>
        </p:nvGraphicFramePr>
        <p:xfrm>
          <a:off x="952525" y="2852350"/>
          <a:ext cx="3000000" cy="3000000"/>
        </p:xfrm>
        <a:graphic>
          <a:graphicData uri="http://schemas.openxmlformats.org/drawingml/2006/table">
            <a:tbl>
              <a:tblPr>
                <a:noFill/>
                <a:tableStyleId>{799DF8B6-D784-4EEB-820A-A557A0517D8B}</a:tableStyleId>
              </a:tblPr>
              <a:tblGrid>
                <a:gridCol w="5143500"/>
                <a:gridCol w="5143500"/>
              </a:tblGrid>
              <a:tr h="381000">
                <a:tc>
                  <a:txBody>
                    <a:bodyPr/>
                    <a:lstStyle/>
                    <a:p>
                      <a:pPr indent="0" lvl="0" marL="0" rtl="0" algn="l">
                        <a:spcBef>
                          <a:spcPts val="0"/>
                        </a:spcBef>
                        <a:spcAft>
                          <a:spcPts val="0"/>
                        </a:spcAft>
                        <a:buNone/>
                      </a:pPr>
                      <a:r>
                        <a:rPr b="1" lang="en-US">
                          <a:latin typeface="Nunito"/>
                          <a:ea typeface="Nunito"/>
                          <a:cs typeface="Nunito"/>
                          <a:sym typeface="Nunito"/>
                        </a:rPr>
                        <a:t>Advantages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Disadvantages</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Limited access to native device capabilities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UX is better than mobile web applications but not as good as native mobile applications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Excellent portability across platforms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Performance issues due to browser based dependencies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Easy to deploy like native applications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Dependency on hybrid framework developer to add capability for native API extensions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Greatest potential for code reuse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Decreased ownership cost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Faster time to market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7" name="Google Shape;367;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3</a:t>
            </a:r>
            <a:r>
              <a:rPr lang="en-US"/>
              <a:t>. </a:t>
            </a:r>
            <a:r>
              <a:rPr lang="en-US"/>
              <a:t>Native Mobile App Development</a:t>
            </a:r>
            <a:endParaRPr/>
          </a:p>
        </p:txBody>
      </p:sp>
      <p:sp>
        <p:nvSpPr>
          <p:cNvPr id="368" name="Google Shape;368;p43"/>
          <p:cNvSpPr txBox="1"/>
          <p:nvPr>
            <p:ph idx="1" type="subTitle"/>
          </p:nvPr>
        </p:nvSpPr>
        <p:spPr>
          <a:xfrm>
            <a:off x="458725" y="1332471"/>
            <a:ext cx="11274600" cy="1416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Native mobile apps created for a specific operating system are developed using the native language of that platform (such as Google’s Java-based “Android” or Apple’s Objective C “iOS”). The applications have access to all of the devices capabilities and functionalities since they use the native SDK for application development. These application provide the highest UX factor compared to other types of application development.</a:t>
            </a:r>
            <a:endParaRPr sz="1400"/>
          </a:p>
        </p:txBody>
      </p:sp>
      <p:sp>
        <p:nvSpPr>
          <p:cNvPr id="369" name="Google Shape;369;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70" name="Google Shape;370;p43"/>
          <p:cNvGraphicFramePr/>
          <p:nvPr/>
        </p:nvGraphicFramePr>
        <p:xfrm>
          <a:off x="952525" y="2852350"/>
          <a:ext cx="3000000" cy="3000000"/>
        </p:xfrm>
        <a:graphic>
          <a:graphicData uri="http://schemas.openxmlformats.org/drawingml/2006/table">
            <a:tbl>
              <a:tblPr>
                <a:noFill/>
                <a:tableStyleId>{799DF8B6-D784-4EEB-820A-A557A0517D8B}</a:tableStyleId>
              </a:tblPr>
              <a:tblGrid>
                <a:gridCol w="5143500"/>
                <a:gridCol w="5143500"/>
              </a:tblGrid>
              <a:tr h="381000">
                <a:tc>
                  <a:txBody>
                    <a:bodyPr/>
                    <a:lstStyle/>
                    <a:p>
                      <a:pPr indent="0" lvl="0" marL="0" rtl="0" algn="l">
                        <a:spcBef>
                          <a:spcPts val="0"/>
                        </a:spcBef>
                        <a:spcAft>
                          <a:spcPts val="0"/>
                        </a:spcAft>
                        <a:buNone/>
                      </a:pPr>
                      <a:r>
                        <a:rPr b="1" lang="en-US">
                          <a:latin typeface="Nunito"/>
                          <a:ea typeface="Nunito"/>
                          <a:cs typeface="Nunito"/>
                          <a:sym typeface="Nunito"/>
                        </a:rPr>
                        <a:t>ADVANTAGES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DISADVANTAGES</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Tighter integration with platform which results in the app running more efficiently.</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 unique set of source code is created which prohibits code reuse</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Maximum performance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Higher development and maintenance costs</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Easier to deploy to app stores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Longer time to market, since app store approval is required</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More expensive to develop and reach a smaller audience</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6" name="Google Shape;376;p44"/>
          <p:cNvSpPr txBox="1"/>
          <p:nvPr>
            <p:ph type="title"/>
          </p:nvPr>
        </p:nvSpPr>
        <p:spPr>
          <a:xfrm>
            <a:off x="901550" y="142950"/>
            <a:ext cx="11136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Deciding Between Mobile/Hybrid/Native App Development</a:t>
            </a:r>
            <a:endParaRPr/>
          </a:p>
        </p:txBody>
      </p:sp>
      <p:sp>
        <p:nvSpPr>
          <p:cNvPr id="377" name="Google Shape;377;p4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Along with business requirements, various factors must be taken into consideration when selecting a mobile app development approach:</a:t>
            </a:r>
            <a:endParaRPr sz="1400"/>
          </a:p>
          <a:p>
            <a:pPr indent="0" lvl="0" marL="0" rtl="0" algn="l">
              <a:lnSpc>
                <a:spcPct val="120000"/>
              </a:lnSpc>
              <a:spcBef>
                <a:spcPts val="0"/>
              </a:spcBef>
              <a:spcAft>
                <a:spcPts val="0"/>
              </a:spcAft>
              <a:buNone/>
            </a:pPr>
            <a:r>
              <a:t/>
            </a:r>
            <a:endParaRPr sz="1400"/>
          </a:p>
          <a:p>
            <a:pPr indent="-317500" lvl="0" marL="457200" rtl="0" algn="l">
              <a:lnSpc>
                <a:spcPct val="120000"/>
              </a:lnSpc>
              <a:spcBef>
                <a:spcPts val="0"/>
              </a:spcBef>
              <a:spcAft>
                <a:spcPts val="0"/>
              </a:spcAft>
              <a:buSzPts val="1400"/>
              <a:buChar char="●"/>
            </a:pPr>
            <a:r>
              <a:rPr lang="en-US" sz="1400"/>
              <a:t>What would be the application capabilities across various platforms? Will the application have similar capabilities across platforms? All platforms are not able to handle application capabilities in a similar fashion. An example would be the iOS handles user notification and application states differently than Android.</a:t>
            </a:r>
            <a:endParaRPr sz="1400"/>
          </a:p>
          <a:p>
            <a:pPr indent="-317500" lvl="0" marL="457200" rtl="0" algn="l">
              <a:lnSpc>
                <a:spcPct val="120000"/>
              </a:lnSpc>
              <a:spcBef>
                <a:spcPts val="0"/>
              </a:spcBef>
              <a:spcAft>
                <a:spcPts val="0"/>
              </a:spcAft>
              <a:buSzPts val="1400"/>
              <a:buChar char="●"/>
            </a:pPr>
            <a:r>
              <a:rPr lang="en-US" sz="1400"/>
              <a:t>A user’s experience can differ from one platform to another. Views that may be possible on iOS may not be able to be implemented on an Android and/or Windows mobile device.</a:t>
            </a:r>
            <a:endParaRPr sz="1400"/>
          </a:p>
          <a:p>
            <a:pPr indent="-317500" lvl="0" marL="457200" rtl="0" algn="l">
              <a:lnSpc>
                <a:spcPct val="120000"/>
              </a:lnSpc>
              <a:spcBef>
                <a:spcPts val="0"/>
              </a:spcBef>
              <a:spcAft>
                <a:spcPts val="0"/>
              </a:spcAft>
              <a:buSzPts val="1400"/>
              <a:buChar char="●"/>
            </a:pPr>
            <a:r>
              <a:rPr lang="en-US" sz="1400"/>
              <a:t>Data synchronization needs must be taken into consideration. Does the native mobile application need to connect with a server to synchronize data? What data synchronization approach will be taken across all platforms?</a:t>
            </a:r>
            <a:endParaRPr sz="1400"/>
          </a:p>
          <a:p>
            <a:pPr indent="-317500" lvl="0" marL="457200" rtl="0" algn="l">
              <a:lnSpc>
                <a:spcPct val="120000"/>
              </a:lnSpc>
              <a:spcBef>
                <a:spcPts val="0"/>
              </a:spcBef>
              <a:spcAft>
                <a:spcPts val="0"/>
              </a:spcAft>
              <a:buSzPts val="1400"/>
              <a:buChar char="●"/>
            </a:pPr>
            <a:r>
              <a:rPr lang="en-US" sz="1400"/>
              <a:t>Will performance be compromised when implementing solution across various platforms</a:t>
            </a:r>
            <a:endParaRPr sz="1400"/>
          </a:p>
          <a:p>
            <a:pPr indent="-317500" lvl="0" marL="457200" rtl="0" algn="l">
              <a:lnSpc>
                <a:spcPct val="120000"/>
              </a:lnSpc>
              <a:spcBef>
                <a:spcPts val="0"/>
              </a:spcBef>
              <a:spcAft>
                <a:spcPts val="0"/>
              </a:spcAft>
              <a:buSzPts val="1400"/>
              <a:buChar char="●"/>
            </a:pPr>
            <a:r>
              <a:rPr lang="en-US" sz="1400"/>
              <a:t>How will the application be distributed when available across multiple platforms?</a:t>
            </a:r>
            <a:endParaRPr sz="1400"/>
          </a:p>
          <a:p>
            <a:pPr indent="-317500" lvl="0" marL="457200" rtl="0" algn="l">
              <a:lnSpc>
                <a:spcPct val="120000"/>
              </a:lnSpc>
              <a:spcBef>
                <a:spcPts val="0"/>
              </a:spcBef>
              <a:spcAft>
                <a:spcPts val="0"/>
              </a:spcAft>
              <a:buSzPts val="1400"/>
              <a:buChar char="●"/>
            </a:pPr>
            <a:r>
              <a:rPr lang="en-US" sz="1400"/>
              <a:t>Storage capability and method must be taken into consideration when building the application across various platforms.</a:t>
            </a:r>
            <a:endParaRPr sz="1400"/>
          </a:p>
        </p:txBody>
      </p:sp>
      <p:sp>
        <p:nvSpPr>
          <p:cNvPr id="378" name="Google Shape;378;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4" name="Google Shape;384;p45"/>
          <p:cNvSpPr txBox="1"/>
          <p:nvPr>
            <p:ph type="title"/>
          </p:nvPr>
        </p:nvSpPr>
        <p:spPr>
          <a:xfrm>
            <a:off x="901550" y="142950"/>
            <a:ext cx="11136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Web and Hybrid Apps Should Be the First Choice</a:t>
            </a:r>
            <a:endParaRPr/>
          </a:p>
        </p:txBody>
      </p:sp>
      <p:sp>
        <p:nvSpPr>
          <p:cNvPr id="385" name="Google Shape;385;p4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solidFill>
                  <a:srgbClr val="212121"/>
                </a:solidFill>
                <a:highlight>
                  <a:srgbClr val="FFFFFF"/>
                </a:highlight>
              </a:rPr>
              <a:t>Mobile web apps are platform agnostic and do not require deployment directly to the device which significantly simplifies the deployment process. A web based app that leverages a responsive web template should be considered as the first option especially if the application is very simple and leverages only the common functionality of HTML5 that is supported across all browsers. Hybrid app development should be the second preference.</a:t>
            </a:r>
            <a:endParaRPr sz="1400">
              <a:solidFill>
                <a:srgbClr val="212121"/>
              </a:solidFill>
              <a:highlight>
                <a:srgbClr val="FFFFFF"/>
              </a:highlight>
            </a:endParaRPr>
          </a:p>
          <a:p>
            <a:pPr indent="0" lvl="0" marL="0" rtl="0" algn="l">
              <a:lnSpc>
                <a:spcPct val="120000"/>
              </a:lnSpc>
              <a:spcBef>
                <a:spcPts val="0"/>
              </a:spcBef>
              <a:spcAft>
                <a:spcPts val="0"/>
              </a:spcAft>
              <a:buNone/>
            </a:pPr>
            <a:r>
              <a:t/>
            </a:r>
            <a:endParaRPr sz="1400">
              <a:solidFill>
                <a:srgbClr val="212121"/>
              </a:solidFill>
              <a:highlight>
                <a:srgbClr val="FFFFFF"/>
              </a:highlight>
            </a:endParaRPr>
          </a:p>
          <a:p>
            <a:pPr indent="0" lvl="0" marL="0" rtl="0" algn="l">
              <a:lnSpc>
                <a:spcPct val="120000"/>
              </a:lnSpc>
              <a:spcBef>
                <a:spcPts val="0"/>
              </a:spcBef>
              <a:spcAft>
                <a:spcPts val="0"/>
              </a:spcAft>
              <a:buClr>
                <a:schemeClr val="dk1"/>
              </a:buClr>
              <a:buSzPts val="1100"/>
              <a:buFont typeface="Arial"/>
              <a:buNone/>
            </a:pPr>
            <a:r>
              <a:rPr lang="en-US" sz="1400">
                <a:solidFill>
                  <a:srgbClr val="212121"/>
                </a:solidFill>
                <a:highlight>
                  <a:srgbClr val="FFFFFF"/>
                </a:highlight>
              </a:rPr>
              <a:t>When developing a mobile web app consider the following key design principles:</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Detect device capability and adapt the content that will be delivered.</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An effective mobile layout needs to be simple. Information presented needs to be structured into a layout that minimizes horizontal and vertical scrolling and any need for zooming.</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Mobile web app need to be easy to navigate while making the best use out of the device’s capabilities. Reducing the number of clicks to perform an action is critical to improve navigability of a mobile web application.</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Content must be adapted based on the device.</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Unnecessary text and links must be hidden when possible to make the best use of screen real estate.</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Different graphics should be leveraged for different screen resolutions.</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Video formats must be adapted to what is supported by the device.</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Interaction mechanisms must be customized based off of the capability of the device.</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Online/offline operation needs to be taken into consideration since the mobile web experience can be badly impacted based on the persistence of an internet connection. Mobile web applications should leverage local caching whenever possible.</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AutoNum type="arabicPeriod"/>
            </a:pPr>
            <a:r>
              <a:rPr lang="en-US" sz="1400">
                <a:solidFill>
                  <a:srgbClr val="212121"/>
                </a:solidFill>
                <a:highlight>
                  <a:srgbClr val="FFFFFF"/>
                </a:highlight>
              </a:rPr>
              <a:t>Mobile web apps should provide faster response times while reducing data usage on mobile devices.</a:t>
            </a:r>
            <a:endParaRPr sz="1400">
              <a:solidFill>
                <a:srgbClr val="212121"/>
              </a:solidFill>
              <a:highlight>
                <a:srgbClr val="FFFFFF"/>
              </a:highlight>
            </a:endParaRPr>
          </a:p>
        </p:txBody>
      </p:sp>
      <p:sp>
        <p:nvSpPr>
          <p:cNvPr id="386" name="Google Shape;386;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2" name="Google Shape;392;p46"/>
          <p:cNvSpPr txBox="1"/>
          <p:nvPr>
            <p:ph type="title"/>
          </p:nvPr>
        </p:nvSpPr>
        <p:spPr>
          <a:xfrm>
            <a:off x="901550" y="142950"/>
            <a:ext cx="11136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Web/Hybrid Apps Should Be First Choice</a:t>
            </a:r>
            <a:endParaRPr/>
          </a:p>
        </p:txBody>
      </p:sp>
      <p:sp>
        <p:nvSpPr>
          <p:cNvPr id="393" name="Google Shape;393;p4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solidFill>
                  <a:srgbClr val="212121"/>
                </a:solidFill>
                <a:highlight>
                  <a:srgbClr val="FFFFFF"/>
                </a:highlight>
              </a:rPr>
              <a:t>Various questions need to be addressed when deciding which of the three outline mobile app development strategies should be leveraged:</a:t>
            </a:r>
            <a:endParaRPr sz="1400">
              <a:solidFill>
                <a:srgbClr val="212121"/>
              </a:solidFill>
              <a:highlight>
                <a:srgbClr val="FFFFFF"/>
              </a:highlight>
            </a:endParaRPr>
          </a:p>
          <a:p>
            <a:pPr indent="0" lvl="0" marL="0" rtl="0" algn="l">
              <a:lnSpc>
                <a:spcPct val="120000"/>
              </a:lnSpc>
              <a:spcBef>
                <a:spcPts val="0"/>
              </a:spcBef>
              <a:spcAft>
                <a:spcPts val="0"/>
              </a:spcAft>
              <a:buNone/>
            </a:pPr>
            <a:r>
              <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How complex and graphics intensive is the mobile app?</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Does the mobile application need to be deployed on multiple platforms?</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What changes can be anticipated with the mobile app and can these changes be addressed with the chosen development strategy?</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Is there an immediate need to deliver the app to the market?</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What is the end of life for the application being developed?</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Does the mobile app need to synchronize with back end systems or pull from data sources?</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How frequently will the mobile app need the upgraded and does the application storefront deployment plan support these upgrade requirements?</a:t>
            </a:r>
            <a:endParaRPr sz="1400">
              <a:solidFill>
                <a:srgbClr val="212121"/>
              </a:solidFill>
              <a:highlight>
                <a:srgbClr val="FFFFFF"/>
              </a:highlight>
            </a:endParaRPr>
          </a:p>
          <a:p>
            <a:pPr indent="-317500" lvl="0" marL="457200" rtl="0" algn="l">
              <a:lnSpc>
                <a:spcPct val="120000"/>
              </a:lnSpc>
              <a:spcBef>
                <a:spcPts val="0"/>
              </a:spcBef>
              <a:spcAft>
                <a:spcPts val="0"/>
              </a:spcAft>
              <a:buClr>
                <a:srgbClr val="212121"/>
              </a:buClr>
              <a:buSzPts val="1400"/>
              <a:buChar char="●"/>
            </a:pPr>
            <a:r>
              <a:rPr lang="en-US" sz="1400">
                <a:solidFill>
                  <a:srgbClr val="212121"/>
                </a:solidFill>
                <a:highlight>
                  <a:srgbClr val="FFFFFF"/>
                </a:highlight>
              </a:rPr>
              <a:t>Considering native UX versus portability is critical in the decision making process as to which mobile application development strategy to use since this has broad implications on the application manageability, time to market and cost.</a:t>
            </a:r>
            <a:endParaRPr sz="1400">
              <a:solidFill>
                <a:srgbClr val="212121"/>
              </a:solidFill>
              <a:highlight>
                <a:srgbClr val="FFFFFF"/>
              </a:highlight>
            </a:endParaRPr>
          </a:p>
        </p:txBody>
      </p:sp>
      <p:sp>
        <p:nvSpPr>
          <p:cNvPr id="394" name="Google Shape;394;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pic>
        <p:nvPicPr>
          <p:cNvPr id="399" name="Google Shape;399;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0" name="Google Shape;400;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Suggested activities</a:t>
            </a:r>
            <a:endParaRPr/>
          </a:p>
        </p:txBody>
      </p:sp>
      <p:sp>
        <p:nvSpPr>
          <p:cNvPr id="401" name="Google Shape;401;p4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17500" lvl="0" marL="457200" rtl="0" algn="l">
              <a:lnSpc>
                <a:spcPct val="120000"/>
              </a:lnSpc>
              <a:spcBef>
                <a:spcPts val="0"/>
              </a:spcBef>
              <a:spcAft>
                <a:spcPts val="0"/>
              </a:spcAft>
              <a:buSzPts val="1400"/>
              <a:buChar char="●"/>
            </a:pPr>
            <a:r>
              <a:rPr lang="en-US" sz="1400"/>
              <a:t>Map the existing KOKO apps landscape</a:t>
            </a:r>
            <a:endParaRPr sz="1400"/>
          </a:p>
          <a:p>
            <a:pPr indent="-317500" lvl="0" marL="457200" rtl="0" algn="l">
              <a:lnSpc>
                <a:spcPct val="120000"/>
              </a:lnSpc>
              <a:spcBef>
                <a:spcPts val="0"/>
              </a:spcBef>
              <a:spcAft>
                <a:spcPts val="0"/>
              </a:spcAft>
              <a:buSzPts val="1400"/>
              <a:buChar char="●"/>
            </a:pPr>
            <a:r>
              <a:rPr lang="en-US" sz="1400"/>
              <a:t>Research and document external industry references (e.g. startups and larger companies)</a:t>
            </a:r>
            <a:endParaRPr sz="1400"/>
          </a:p>
          <a:p>
            <a:pPr indent="-317500" lvl="0" marL="457200" rtl="0" algn="l">
              <a:lnSpc>
                <a:spcPct val="120000"/>
              </a:lnSpc>
              <a:spcBef>
                <a:spcPts val="0"/>
              </a:spcBef>
              <a:spcAft>
                <a:spcPts val="0"/>
              </a:spcAft>
              <a:buSzPts val="1400"/>
              <a:buChar char="●"/>
            </a:pPr>
            <a:r>
              <a:rPr lang="en-US" sz="1400"/>
              <a:t>Understand app usage split by different user groups</a:t>
            </a:r>
            <a:endParaRPr sz="1400"/>
          </a:p>
          <a:p>
            <a:pPr indent="-317500" lvl="0" marL="457200" rtl="0" algn="l">
              <a:lnSpc>
                <a:spcPct val="120000"/>
              </a:lnSpc>
              <a:spcBef>
                <a:spcPts val="0"/>
              </a:spcBef>
              <a:spcAft>
                <a:spcPts val="0"/>
              </a:spcAft>
              <a:buSzPts val="1400"/>
              <a:buChar char="●"/>
            </a:pPr>
            <a:r>
              <a:rPr lang="en-US" sz="1400"/>
              <a:t>Map the different user groups requiring an app including those who don’t have an app today</a:t>
            </a:r>
            <a:endParaRPr sz="1400"/>
          </a:p>
          <a:p>
            <a:pPr indent="-317500" lvl="0" marL="457200" rtl="0" algn="l">
              <a:lnSpc>
                <a:spcPct val="120000"/>
              </a:lnSpc>
              <a:spcBef>
                <a:spcPts val="0"/>
              </a:spcBef>
              <a:spcAft>
                <a:spcPts val="0"/>
              </a:spcAft>
              <a:buSzPts val="1400"/>
              <a:buChar char="●"/>
            </a:pPr>
            <a:r>
              <a:rPr lang="en-US" sz="1400"/>
              <a:t>Map the current pain-points of the apps for different users</a:t>
            </a:r>
            <a:endParaRPr sz="1400"/>
          </a:p>
          <a:p>
            <a:pPr indent="-317500" lvl="0" marL="457200" rtl="0" algn="l">
              <a:lnSpc>
                <a:spcPct val="120000"/>
              </a:lnSpc>
              <a:spcBef>
                <a:spcPts val="0"/>
              </a:spcBef>
              <a:spcAft>
                <a:spcPts val="0"/>
              </a:spcAft>
              <a:buSzPts val="1400"/>
              <a:buChar char="●"/>
            </a:pPr>
            <a:r>
              <a:rPr lang="en-US" sz="1400"/>
              <a:t>Map the user needs for each different stakeholder group</a:t>
            </a:r>
            <a:endParaRPr sz="1400"/>
          </a:p>
          <a:p>
            <a:pPr indent="-317500" lvl="0" marL="457200" rtl="0" algn="l">
              <a:lnSpc>
                <a:spcPct val="120000"/>
              </a:lnSpc>
              <a:spcBef>
                <a:spcPts val="0"/>
              </a:spcBef>
              <a:spcAft>
                <a:spcPts val="0"/>
              </a:spcAft>
              <a:buSzPts val="1400"/>
              <a:buChar char="●"/>
            </a:pPr>
            <a:r>
              <a:rPr lang="en-US" sz="1400"/>
              <a:t>Identify the gaps we have today</a:t>
            </a:r>
            <a:endParaRPr sz="1400"/>
          </a:p>
          <a:p>
            <a:pPr indent="-317500" lvl="0" marL="457200" rtl="0" algn="l">
              <a:lnSpc>
                <a:spcPct val="120000"/>
              </a:lnSpc>
              <a:spcBef>
                <a:spcPts val="0"/>
              </a:spcBef>
              <a:spcAft>
                <a:spcPts val="0"/>
              </a:spcAft>
              <a:buSzPts val="1400"/>
              <a:buChar char="●"/>
            </a:pPr>
            <a:r>
              <a:rPr lang="en-US" sz="1400"/>
              <a:t>Prioritise the different user needs</a:t>
            </a:r>
            <a:endParaRPr sz="1400"/>
          </a:p>
          <a:p>
            <a:pPr indent="-317500" lvl="0" marL="457200" rtl="0" algn="l">
              <a:lnSpc>
                <a:spcPct val="120000"/>
              </a:lnSpc>
              <a:spcBef>
                <a:spcPts val="0"/>
              </a:spcBef>
              <a:spcAft>
                <a:spcPts val="0"/>
              </a:spcAft>
              <a:buSzPts val="1400"/>
              <a:buChar char="●"/>
            </a:pPr>
            <a:r>
              <a:rPr lang="en-US" sz="1400"/>
              <a:t>How can these different needs best be served best; what should our strategy look like</a:t>
            </a:r>
            <a:endParaRPr sz="1400"/>
          </a:p>
          <a:p>
            <a:pPr indent="-317500" lvl="0" marL="457200" rtl="0" algn="l">
              <a:lnSpc>
                <a:spcPct val="120000"/>
              </a:lnSpc>
              <a:spcBef>
                <a:spcPts val="0"/>
              </a:spcBef>
              <a:spcAft>
                <a:spcPts val="0"/>
              </a:spcAft>
              <a:buSzPts val="1400"/>
              <a:buFont typeface="Nunito"/>
              <a:buChar char="●"/>
            </a:pPr>
            <a:r>
              <a:rPr b="1" lang="en-US" sz="1400"/>
              <a:t>Understand the technology challenges and benefits of different options</a:t>
            </a:r>
            <a:endParaRPr b="1" sz="1400"/>
          </a:p>
        </p:txBody>
      </p:sp>
      <p:sp>
        <p:nvSpPr>
          <p:cNvPr id="402" name="Google Shape;402;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17500" lvl="0" marL="457200" rtl="0" algn="l">
              <a:lnSpc>
                <a:spcPct val="120000"/>
              </a:lnSpc>
              <a:spcBef>
                <a:spcPts val="0"/>
              </a:spcBef>
              <a:spcAft>
                <a:spcPts val="0"/>
              </a:spcAft>
              <a:buSzPts val="1400"/>
              <a:buChar char="●"/>
            </a:pPr>
            <a:r>
              <a:rPr lang="en-US" sz="1400"/>
              <a:t>Identify the business requirements of departments/user groups</a:t>
            </a:r>
            <a:endParaRPr sz="1400"/>
          </a:p>
          <a:p>
            <a:pPr indent="-317500" lvl="0" marL="457200" rtl="0" algn="l">
              <a:lnSpc>
                <a:spcPct val="120000"/>
              </a:lnSpc>
              <a:spcBef>
                <a:spcPts val="0"/>
              </a:spcBef>
              <a:spcAft>
                <a:spcPts val="0"/>
              </a:spcAft>
              <a:buSzPts val="1400"/>
              <a:buChar char="●"/>
            </a:pPr>
            <a:r>
              <a:rPr lang="en-US" sz="1400"/>
              <a:t>Create detailed documentation of existing mobile app landscape</a:t>
            </a:r>
            <a:endParaRPr sz="1400"/>
          </a:p>
          <a:p>
            <a:pPr indent="-317500" lvl="0" marL="457200" rtl="0" algn="l">
              <a:lnSpc>
                <a:spcPct val="120000"/>
              </a:lnSpc>
              <a:spcBef>
                <a:spcPts val="0"/>
              </a:spcBef>
              <a:spcAft>
                <a:spcPts val="0"/>
              </a:spcAft>
              <a:buSzPts val="1400"/>
              <a:buChar char="●"/>
            </a:pPr>
            <a:r>
              <a:rPr lang="en-US" sz="1400"/>
              <a:t>Identify mobile app usage by different user groups in KOKO</a:t>
            </a:r>
            <a:endParaRPr sz="1400"/>
          </a:p>
          <a:p>
            <a:pPr indent="-317500" lvl="0" marL="457200" rtl="0" algn="l">
              <a:lnSpc>
                <a:spcPct val="120000"/>
              </a:lnSpc>
              <a:spcBef>
                <a:spcPts val="0"/>
              </a:spcBef>
              <a:spcAft>
                <a:spcPts val="0"/>
              </a:spcAft>
              <a:buSzPts val="1400"/>
              <a:buChar char="●"/>
            </a:pPr>
            <a:r>
              <a:rPr lang="en-US" sz="1400"/>
              <a:t>Create a map of all user groups and their needs requiring an app</a:t>
            </a:r>
            <a:endParaRPr sz="1400"/>
          </a:p>
          <a:p>
            <a:pPr indent="-317500" lvl="0" marL="457200" rtl="0" algn="l">
              <a:lnSpc>
                <a:spcPct val="120000"/>
              </a:lnSpc>
              <a:spcBef>
                <a:spcPts val="0"/>
              </a:spcBef>
              <a:spcAft>
                <a:spcPts val="0"/>
              </a:spcAft>
              <a:buSzPts val="1400"/>
              <a:buChar char="●"/>
            </a:pPr>
            <a:r>
              <a:rPr lang="en-US" sz="1400"/>
              <a:t>Identify the user pain-points in the current KOKO apps</a:t>
            </a:r>
            <a:endParaRPr sz="1400"/>
          </a:p>
          <a:p>
            <a:pPr indent="-317500" lvl="0" marL="457200" rtl="0" algn="l">
              <a:lnSpc>
                <a:spcPct val="120000"/>
              </a:lnSpc>
              <a:spcBef>
                <a:spcPts val="0"/>
              </a:spcBef>
              <a:spcAft>
                <a:spcPts val="0"/>
              </a:spcAft>
              <a:buSzPts val="1400"/>
              <a:buChar char="●"/>
            </a:pPr>
            <a:r>
              <a:rPr lang="en-US" sz="1400"/>
              <a:t>Identify the functional gaps in KOKO mobile apps</a:t>
            </a:r>
            <a:endParaRPr sz="1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pic>
        <p:nvPicPr>
          <p:cNvPr id="407" name="Google Shape;407;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8" name="Google Shape;408;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409" name="Google Shape;409;p4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t/>
            </a:r>
            <a:endParaRPr sz="1400"/>
          </a:p>
        </p:txBody>
      </p:sp>
      <p:sp>
        <p:nvSpPr>
          <p:cNvPr id="410" name="Google Shape;410;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pic>
        <p:nvPicPr>
          <p:cNvPr id="415" name="Google Shape;415;p4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16" name="Google Shape;416;p4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Output</a:t>
            </a:r>
            <a:endParaRPr/>
          </a:p>
        </p:txBody>
      </p:sp>
      <p:sp>
        <p:nvSpPr>
          <p:cNvPr id="417" name="Google Shape;417;p4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17500" lvl="0" marL="457200" rtl="0" algn="l">
              <a:lnSpc>
                <a:spcPct val="120000"/>
              </a:lnSpc>
              <a:spcBef>
                <a:spcPts val="0"/>
              </a:spcBef>
              <a:spcAft>
                <a:spcPts val="0"/>
              </a:spcAft>
              <a:buSzPts val="1400"/>
              <a:buFont typeface="Nunito"/>
              <a:buChar char="●"/>
            </a:pPr>
            <a:r>
              <a:rPr b="1" lang="en-US" sz="1400"/>
              <a:t>A clear and well structured proposed strategy and set of actionable recommendations</a:t>
            </a:r>
            <a:endParaRPr b="1" sz="1400"/>
          </a:p>
          <a:p>
            <a:pPr indent="-317500" lvl="0" marL="457200" rtl="0" algn="l">
              <a:lnSpc>
                <a:spcPct val="120000"/>
              </a:lnSpc>
              <a:spcBef>
                <a:spcPts val="0"/>
              </a:spcBef>
              <a:spcAft>
                <a:spcPts val="0"/>
              </a:spcAft>
              <a:buSzPts val="1400"/>
              <a:buFont typeface="Nunito"/>
              <a:buChar char="●"/>
            </a:pPr>
            <a:r>
              <a:rPr b="1" lang="en-US" sz="1400"/>
              <a:t>Documentation of existing mobile app landscape and user needs by department</a:t>
            </a:r>
            <a:endParaRPr b="1" sz="1400"/>
          </a:p>
          <a:p>
            <a:pPr indent="-317500" lvl="0" marL="457200" rtl="0" algn="l">
              <a:lnSpc>
                <a:spcPct val="120000"/>
              </a:lnSpc>
              <a:spcBef>
                <a:spcPts val="0"/>
              </a:spcBef>
              <a:spcAft>
                <a:spcPts val="0"/>
              </a:spcAft>
              <a:buSzPts val="1400"/>
              <a:buChar char="●"/>
            </a:pPr>
            <a:r>
              <a:rPr lang="en-US" sz="1400"/>
              <a:t>Documented research on internal and external sources</a:t>
            </a:r>
            <a:endParaRPr sz="1400"/>
          </a:p>
          <a:p>
            <a:pPr indent="-317500" lvl="0" marL="457200" rtl="0" algn="l">
              <a:lnSpc>
                <a:spcPct val="120000"/>
              </a:lnSpc>
              <a:spcBef>
                <a:spcPts val="0"/>
              </a:spcBef>
              <a:spcAft>
                <a:spcPts val="0"/>
              </a:spcAft>
              <a:buSzPts val="1400"/>
              <a:buChar char="●"/>
            </a:pPr>
            <a:r>
              <a:rPr lang="en-US" sz="1400"/>
              <a:t>Documentation of current and anticipated future user needs by stakeholder group </a:t>
            </a:r>
            <a:endParaRPr sz="1400"/>
          </a:p>
          <a:p>
            <a:pPr indent="-317500" lvl="0" marL="457200" rtl="0" algn="l">
              <a:lnSpc>
                <a:spcPct val="120000"/>
              </a:lnSpc>
              <a:spcBef>
                <a:spcPts val="0"/>
              </a:spcBef>
              <a:spcAft>
                <a:spcPts val="0"/>
              </a:spcAft>
              <a:buSzPts val="1400"/>
              <a:buChar char="●"/>
            </a:pPr>
            <a:r>
              <a:rPr lang="en-US" sz="1400"/>
              <a:t>Proposed roadmap with logical prioritisation</a:t>
            </a:r>
            <a:endParaRPr sz="1400"/>
          </a:p>
          <a:p>
            <a:pPr indent="0" lvl="0" marL="0" rtl="0" algn="l">
              <a:lnSpc>
                <a:spcPct val="120000"/>
              </a:lnSpc>
              <a:spcBef>
                <a:spcPts val="0"/>
              </a:spcBef>
              <a:spcAft>
                <a:spcPts val="0"/>
              </a:spcAft>
              <a:buNone/>
            </a:pPr>
            <a:r>
              <a:t/>
            </a:r>
            <a:endParaRPr sz="1400"/>
          </a:p>
        </p:txBody>
      </p:sp>
      <p:sp>
        <p:nvSpPr>
          <p:cNvPr id="418" name="Google Shape;418;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4" name="Google Shape;424;p5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5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Approach</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400">
                <a:solidFill>
                  <a:srgbClr val="000000"/>
                </a:solidFill>
              </a:rPr>
              <a:t>Phases:</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317500" lvl="0" marL="457200" rtl="0" algn="l">
              <a:lnSpc>
                <a:spcPct val="100000"/>
              </a:lnSpc>
              <a:spcBef>
                <a:spcPts val="0"/>
              </a:spcBef>
              <a:spcAft>
                <a:spcPts val="0"/>
              </a:spcAft>
              <a:buSzPts val="1400"/>
              <a:buAutoNum type="arabicPeriod"/>
            </a:pPr>
            <a:r>
              <a:rPr lang="en-US" sz="1400">
                <a:solidFill>
                  <a:srgbClr val="000000"/>
                </a:solidFill>
              </a:rPr>
              <a:t>Business requirements by department/user groups</a:t>
            </a:r>
            <a:endParaRPr sz="1400">
              <a:solidFill>
                <a:srgbClr val="000000"/>
              </a:solidFill>
            </a:endParaRPr>
          </a:p>
          <a:p>
            <a:pPr indent="-317500" lvl="0" marL="457200" rtl="0" algn="l">
              <a:lnSpc>
                <a:spcPct val="100000"/>
              </a:lnSpc>
              <a:spcBef>
                <a:spcPts val="0"/>
              </a:spcBef>
              <a:spcAft>
                <a:spcPts val="0"/>
              </a:spcAft>
              <a:buSzPts val="1400"/>
              <a:buAutoNum type="arabicPeriod"/>
            </a:pPr>
            <a:r>
              <a:rPr lang="en-US" sz="1400">
                <a:solidFill>
                  <a:srgbClr val="000000"/>
                </a:solidFill>
              </a:rPr>
              <a:t>Map of the current </a:t>
            </a:r>
            <a:r>
              <a:rPr lang="en-US" sz="1400">
                <a:solidFill>
                  <a:srgbClr val="000000"/>
                </a:solidFill>
              </a:rPr>
              <a:t>KOKO mobile apps</a:t>
            </a:r>
            <a:endParaRPr sz="1400">
              <a:solidFill>
                <a:srgbClr val="000000"/>
              </a:solidFill>
            </a:endParaRPr>
          </a:p>
          <a:p>
            <a:pPr indent="-317500" lvl="0" marL="457200" rtl="0" algn="l">
              <a:lnSpc>
                <a:spcPct val="100000"/>
              </a:lnSpc>
              <a:spcBef>
                <a:spcPts val="0"/>
              </a:spcBef>
              <a:spcAft>
                <a:spcPts val="0"/>
              </a:spcAft>
              <a:buSzPts val="1400"/>
              <a:buAutoNum type="arabicPeriod"/>
            </a:pPr>
            <a:r>
              <a:rPr lang="en-US" sz="1400">
                <a:solidFill>
                  <a:srgbClr val="000000"/>
                </a:solidFill>
              </a:rPr>
              <a:t>Mobile apps requirements map</a:t>
            </a:r>
            <a:endParaRPr sz="1400">
              <a:solidFill>
                <a:srgbClr val="000000"/>
              </a:solidFill>
            </a:endParaRPr>
          </a:p>
          <a:p>
            <a:pPr indent="-317500" lvl="0" marL="457200" rtl="0" algn="l">
              <a:lnSpc>
                <a:spcPct val="100000"/>
              </a:lnSpc>
              <a:spcBef>
                <a:spcPts val="0"/>
              </a:spcBef>
              <a:spcAft>
                <a:spcPts val="0"/>
              </a:spcAft>
              <a:buSzPts val="1400"/>
              <a:buAutoNum type="arabicPeriod"/>
            </a:pPr>
            <a:r>
              <a:rPr lang="en-US" sz="1400">
                <a:solidFill>
                  <a:srgbClr val="000000"/>
                </a:solidFill>
              </a:rPr>
              <a:t>User pain-points in current apps</a:t>
            </a:r>
            <a:endParaRPr sz="1400">
              <a:solidFill>
                <a:srgbClr val="000000"/>
              </a:solidFill>
            </a:endParaRPr>
          </a:p>
          <a:p>
            <a:pPr indent="-317500" lvl="0" marL="457200" rtl="0" algn="l">
              <a:lnSpc>
                <a:spcPct val="100000"/>
              </a:lnSpc>
              <a:spcBef>
                <a:spcPts val="0"/>
              </a:spcBef>
              <a:spcAft>
                <a:spcPts val="0"/>
              </a:spcAft>
              <a:buSzPts val="1400"/>
              <a:buAutoNum type="arabicPeriod"/>
            </a:pPr>
            <a:r>
              <a:rPr lang="en-US" sz="1400">
                <a:solidFill>
                  <a:srgbClr val="000000"/>
                </a:solidFill>
              </a:rPr>
              <a:t>M</a:t>
            </a:r>
            <a:r>
              <a:rPr lang="en-US" sz="1400">
                <a:solidFill>
                  <a:srgbClr val="000000"/>
                </a:solidFill>
              </a:rPr>
              <a:t>obile app functional gaps</a:t>
            </a:r>
            <a:endParaRPr sz="1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Project Plan</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5" name="Google Shape;195;p23"/>
          <p:cNvGraphicFramePr/>
          <p:nvPr/>
        </p:nvGraphicFramePr>
        <p:xfrm>
          <a:off x="952475" y="1480525"/>
          <a:ext cx="3000000" cy="3000000"/>
        </p:xfrm>
        <a:graphic>
          <a:graphicData uri="http://schemas.openxmlformats.org/drawingml/2006/table">
            <a:tbl>
              <a:tblPr>
                <a:noFill/>
                <a:tableStyleId>{799DF8B6-D784-4EEB-820A-A557A0517D8B}</a:tableStyleId>
              </a:tblPr>
              <a:tblGrid>
                <a:gridCol w="1351350"/>
                <a:gridCol w="3304000"/>
                <a:gridCol w="3304000"/>
                <a:gridCol w="2327675"/>
              </a:tblGrid>
              <a:tr h="381000">
                <a:tc>
                  <a:txBody>
                    <a:bodyPr/>
                    <a:lstStyle/>
                    <a:p>
                      <a:pPr indent="0" lvl="0" marL="0" rtl="0" algn="l">
                        <a:spcBef>
                          <a:spcPts val="0"/>
                        </a:spcBef>
                        <a:spcAft>
                          <a:spcPts val="0"/>
                        </a:spcAft>
                        <a:buNone/>
                      </a:pPr>
                      <a:r>
                        <a:rPr b="1" lang="en-US">
                          <a:latin typeface="Nunito"/>
                          <a:ea typeface="Nunito"/>
                          <a:cs typeface="Nunito"/>
                          <a:sym typeface="Nunito"/>
                        </a:rPr>
                        <a:t>PHASE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MILESTONE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DETAILS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STATUS</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Business </a:t>
                      </a:r>
                      <a:r>
                        <a:rPr lang="en-US">
                          <a:latin typeface="Nunito"/>
                          <a:ea typeface="Nunito"/>
                          <a:cs typeface="Nunito"/>
                          <a:sym typeface="Nunito"/>
                        </a:rPr>
                        <a:t>requirements </a:t>
                      </a:r>
                      <a:r>
                        <a:rPr lang="en-US">
                          <a:latin typeface="Nunito"/>
                          <a:ea typeface="Nunito"/>
                          <a:cs typeface="Nunito"/>
                          <a:sym typeface="Nunito"/>
                        </a:rPr>
                        <a:t>analysis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Identify business requirements of the different KOKO departments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NOT STARTED</a:t>
                      </a:r>
                      <a:endParaRPr>
                        <a:latin typeface="Nunito"/>
                        <a:ea typeface="Nunito"/>
                        <a:cs typeface="Nunito"/>
                        <a:sym typeface="Nunito"/>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KOKO app landscape map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Map the existing apps in the KOKO ecosystem</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NOT STARTED</a:t>
                      </a:r>
                      <a:endParaRPr>
                        <a:latin typeface="Nunito"/>
                        <a:ea typeface="Nunito"/>
                        <a:cs typeface="Nunito"/>
                        <a:sym typeface="Nunito"/>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App requirements map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Map user needs to existing/required mobile apps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NOT STARTED</a:t>
                      </a:r>
                      <a:endParaRPr>
                        <a:latin typeface="Nunito"/>
                        <a:ea typeface="Nunito"/>
                        <a:cs typeface="Nunito"/>
                        <a:sym typeface="Nunito"/>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US">
                          <a:latin typeface="Nunito"/>
                          <a:ea typeface="Nunito"/>
                          <a:cs typeface="Nunito"/>
                          <a:sym typeface="Nunito"/>
                        </a:rPr>
                        <a:t>4</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App user pain-points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Identify the users pain-points when using the current apps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NOT STARTED</a:t>
                      </a:r>
                      <a:endParaRPr>
                        <a:latin typeface="Nunito"/>
                        <a:ea typeface="Nunito"/>
                        <a:cs typeface="Nunito"/>
                        <a:sym typeface="Nunito"/>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lang="en-US">
                          <a:latin typeface="Nunito"/>
                          <a:ea typeface="Nunito"/>
                          <a:cs typeface="Nunito"/>
                          <a:sym typeface="Nunito"/>
                        </a:rPr>
                        <a:t>5</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App functional gaps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Perform Gap analysis to identify functional gaps in the current app ecosystem</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NOT STARTED</a:t>
                      </a:r>
                      <a:endParaRPr>
                        <a:latin typeface="Nunito"/>
                        <a:ea typeface="Nunito"/>
                        <a:cs typeface="Nunito"/>
                        <a:sym typeface="Nunito"/>
                      </a:endParaRPr>
                    </a:p>
                  </a:txBody>
                  <a:tcPr marT="91425" marB="91425" marR="91425" marL="91425">
                    <a:solidFill>
                      <a:schemeClr val="lt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1. </a:t>
            </a:r>
            <a:r>
              <a:rPr lang="en-US"/>
              <a:t>Business process analysis</a:t>
            </a:r>
            <a:endParaRPr/>
          </a:p>
        </p:txBody>
      </p:sp>
      <p:sp>
        <p:nvSpPr>
          <p:cNvPr id="202" name="Google Shape;202;p2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t>Business requirements analysis</a:t>
            </a:r>
            <a:endParaRPr sz="14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6740525" y="3005075"/>
            <a:ext cx="5389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Mobile App Landscape</a:t>
            </a:r>
            <a:endParaRPr/>
          </a:p>
        </p:txBody>
      </p:sp>
      <p:sp>
        <p:nvSpPr>
          <p:cNvPr id="210" name="Google Shape;210;p2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6" name="Google Shape;216;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Software Landscape</a:t>
            </a:r>
            <a:endParaRPr/>
          </a:p>
        </p:txBody>
      </p:sp>
      <p:sp>
        <p:nvSpPr>
          <p:cNvPr id="217" name="Google Shape;21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8" name="Google Shape;218;p26"/>
          <p:cNvPicPr preferRelativeResize="0"/>
          <p:nvPr/>
        </p:nvPicPr>
        <p:blipFill>
          <a:blip r:embed="rId4">
            <a:alphaModFix/>
          </a:blip>
          <a:stretch>
            <a:fillRect/>
          </a:stretch>
        </p:blipFill>
        <p:spPr>
          <a:xfrm>
            <a:off x="2297125" y="1040025"/>
            <a:ext cx="7655148" cy="5292824"/>
          </a:xfrm>
          <a:prstGeom prst="rect">
            <a:avLst/>
          </a:prstGeom>
          <a:noFill/>
          <a:ln>
            <a:noFill/>
          </a:ln>
        </p:spPr>
      </p:pic>
      <p:sp>
        <p:nvSpPr>
          <p:cNvPr id="219" name="Google Shape;219;p26"/>
          <p:cNvSpPr/>
          <p:nvPr/>
        </p:nvSpPr>
        <p:spPr>
          <a:xfrm>
            <a:off x="2399275" y="1462220"/>
            <a:ext cx="3573300" cy="2677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2986225" y="4200075"/>
            <a:ext cx="3521700" cy="64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p:nvPr/>
        </p:nvSpPr>
        <p:spPr>
          <a:xfrm>
            <a:off x="2986225" y="4878850"/>
            <a:ext cx="3140700" cy="1134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042725" y="1365425"/>
            <a:ext cx="3266100" cy="1054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6042600" y="2485775"/>
            <a:ext cx="3266100" cy="3136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137025" y="19667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Manufacturing</a:t>
            </a:r>
            <a:endParaRPr>
              <a:solidFill>
                <a:schemeClr val="lt1"/>
              </a:solidFill>
              <a:latin typeface="Nunito"/>
              <a:ea typeface="Nunito"/>
              <a:cs typeface="Nunito"/>
              <a:sym typeface="Nunito"/>
            </a:endParaRPr>
          </a:p>
        </p:txBody>
      </p:sp>
      <p:cxnSp>
        <p:nvCxnSpPr>
          <p:cNvPr id="225" name="Google Shape;225;p26"/>
          <p:cNvCxnSpPr>
            <a:stCxn id="224" idx="3"/>
            <a:endCxn id="219" idx="1"/>
          </p:cNvCxnSpPr>
          <p:nvPr/>
        </p:nvCxnSpPr>
        <p:spPr>
          <a:xfrm>
            <a:off x="2011125" y="2162375"/>
            <a:ext cx="388200" cy="638400"/>
          </a:xfrm>
          <a:prstGeom prst="curvedConnector3">
            <a:avLst>
              <a:gd fmla="val 49994" name="adj1"/>
            </a:avLst>
          </a:prstGeom>
          <a:noFill/>
          <a:ln cap="flat" cmpd="sng" w="19050">
            <a:solidFill>
              <a:schemeClr val="dk2"/>
            </a:solidFill>
            <a:prstDash val="solid"/>
            <a:round/>
            <a:headEnd len="med" w="med" type="none"/>
            <a:tailEnd len="med" w="med" type="none"/>
          </a:ln>
        </p:spPr>
      </p:cxnSp>
      <p:sp>
        <p:nvSpPr>
          <p:cNvPr id="226" name="Google Shape;226;p26"/>
          <p:cNvSpPr/>
          <p:nvPr/>
        </p:nvSpPr>
        <p:spPr>
          <a:xfrm>
            <a:off x="137025" y="3923250"/>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KOKO Ads</a:t>
            </a:r>
            <a:endParaRPr>
              <a:solidFill>
                <a:schemeClr val="lt1"/>
              </a:solidFill>
              <a:latin typeface="Nunito"/>
              <a:ea typeface="Nunito"/>
              <a:cs typeface="Nunito"/>
              <a:sym typeface="Nunito"/>
            </a:endParaRPr>
          </a:p>
        </p:txBody>
      </p:sp>
      <p:cxnSp>
        <p:nvCxnSpPr>
          <p:cNvPr id="227" name="Google Shape;227;p26"/>
          <p:cNvCxnSpPr>
            <a:stCxn id="226" idx="3"/>
            <a:endCxn id="220" idx="1"/>
          </p:cNvCxnSpPr>
          <p:nvPr/>
        </p:nvCxnSpPr>
        <p:spPr>
          <a:xfrm>
            <a:off x="2011125" y="4118850"/>
            <a:ext cx="975000" cy="403200"/>
          </a:xfrm>
          <a:prstGeom prst="curvedConnector3">
            <a:avLst>
              <a:gd fmla="val 50005" name="adj1"/>
            </a:avLst>
          </a:prstGeom>
          <a:noFill/>
          <a:ln cap="flat" cmpd="sng" w="19050">
            <a:solidFill>
              <a:schemeClr val="dk2"/>
            </a:solidFill>
            <a:prstDash val="solid"/>
            <a:round/>
            <a:headEnd len="med" w="med" type="none"/>
            <a:tailEnd len="med" w="med" type="none"/>
          </a:ln>
        </p:spPr>
      </p:cxnSp>
      <p:sp>
        <p:nvSpPr>
          <p:cNvPr id="228" name="Google Shape;228;p26"/>
          <p:cNvSpPr/>
          <p:nvPr/>
        </p:nvSpPr>
        <p:spPr>
          <a:xfrm>
            <a:off x="93775" y="56222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BI Tools</a:t>
            </a:r>
            <a:endParaRPr>
              <a:solidFill>
                <a:schemeClr val="lt1"/>
              </a:solidFill>
              <a:latin typeface="Nunito"/>
              <a:ea typeface="Nunito"/>
              <a:cs typeface="Nunito"/>
              <a:sym typeface="Nunito"/>
            </a:endParaRPr>
          </a:p>
        </p:txBody>
      </p:sp>
      <p:cxnSp>
        <p:nvCxnSpPr>
          <p:cNvPr id="229" name="Google Shape;229;p26"/>
          <p:cNvCxnSpPr>
            <a:stCxn id="228" idx="3"/>
            <a:endCxn id="221" idx="1"/>
          </p:cNvCxnSpPr>
          <p:nvPr/>
        </p:nvCxnSpPr>
        <p:spPr>
          <a:xfrm flipH="1" rot="10800000">
            <a:off x="1967875" y="5446175"/>
            <a:ext cx="1018500" cy="371700"/>
          </a:xfrm>
          <a:prstGeom prst="curvedConnector3">
            <a:avLst>
              <a:gd fmla="val 49993" name="adj1"/>
            </a:avLst>
          </a:prstGeom>
          <a:noFill/>
          <a:ln cap="flat" cmpd="sng" w="19050">
            <a:solidFill>
              <a:schemeClr val="dk2"/>
            </a:solidFill>
            <a:prstDash val="solid"/>
            <a:round/>
            <a:headEnd len="med" w="med" type="none"/>
            <a:tailEnd len="med" w="med" type="none"/>
          </a:ln>
        </p:spPr>
      </p:cxnSp>
      <p:sp>
        <p:nvSpPr>
          <p:cNvPr id="230" name="Google Shape;230;p26"/>
          <p:cNvSpPr/>
          <p:nvPr/>
        </p:nvSpPr>
        <p:spPr>
          <a:xfrm>
            <a:off x="9859050" y="136542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Maintenance</a:t>
            </a:r>
            <a:endParaRPr>
              <a:solidFill>
                <a:schemeClr val="lt1"/>
              </a:solidFill>
              <a:latin typeface="Nunito"/>
              <a:ea typeface="Nunito"/>
              <a:cs typeface="Nunito"/>
              <a:sym typeface="Nunito"/>
            </a:endParaRPr>
          </a:p>
        </p:txBody>
      </p:sp>
      <p:cxnSp>
        <p:nvCxnSpPr>
          <p:cNvPr id="231" name="Google Shape;231;p26"/>
          <p:cNvCxnSpPr>
            <a:stCxn id="222" idx="3"/>
            <a:endCxn id="230" idx="1"/>
          </p:cNvCxnSpPr>
          <p:nvPr/>
        </p:nvCxnSpPr>
        <p:spPr>
          <a:xfrm flipH="1" rot="10800000">
            <a:off x="9308825" y="1561175"/>
            <a:ext cx="550200" cy="331500"/>
          </a:xfrm>
          <a:prstGeom prst="curvedConnector3">
            <a:avLst>
              <a:gd fmla="val 50002" name="adj1"/>
            </a:avLst>
          </a:prstGeom>
          <a:noFill/>
          <a:ln cap="flat" cmpd="sng" w="19050">
            <a:solidFill>
              <a:schemeClr val="dk2"/>
            </a:solidFill>
            <a:prstDash val="solid"/>
            <a:round/>
            <a:headEnd len="med" w="med" type="none"/>
            <a:tailEnd len="med" w="med" type="none"/>
          </a:ln>
        </p:spPr>
      </p:cxnSp>
      <p:sp>
        <p:nvSpPr>
          <p:cNvPr id="232" name="Google Shape;232;p26"/>
          <p:cNvSpPr/>
          <p:nvPr/>
        </p:nvSpPr>
        <p:spPr>
          <a:xfrm>
            <a:off x="9859050" y="512187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Distribution</a:t>
            </a:r>
            <a:endParaRPr>
              <a:solidFill>
                <a:schemeClr val="lt1"/>
              </a:solidFill>
              <a:latin typeface="Nunito"/>
              <a:ea typeface="Nunito"/>
              <a:cs typeface="Nunito"/>
              <a:sym typeface="Nunito"/>
            </a:endParaRPr>
          </a:p>
        </p:txBody>
      </p:sp>
      <p:cxnSp>
        <p:nvCxnSpPr>
          <p:cNvPr id="233" name="Google Shape;233;p26"/>
          <p:cNvCxnSpPr>
            <a:stCxn id="232" idx="1"/>
            <a:endCxn id="223" idx="3"/>
          </p:cNvCxnSpPr>
          <p:nvPr/>
        </p:nvCxnSpPr>
        <p:spPr>
          <a:xfrm rot="10800000">
            <a:off x="9308850" y="4054175"/>
            <a:ext cx="550200" cy="1263300"/>
          </a:xfrm>
          <a:prstGeom prst="curvedConnector3">
            <a:avLst>
              <a:gd fmla="val 50014"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 name="Shape 237"/>
        <p:cNvGrpSpPr/>
        <p:nvPr/>
      </p:nvGrpSpPr>
      <p:grpSpPr>
        <a:xfrm>
          <a:off x="0" y="0"/>
          <a:ext cx="0" cy="0"/>
          <a:chOff x="0" y="0"/>
          <a:chExt cx="0" cy="0"/>
        </a:xfrm>
      </p:grpSpPr>
      <p:pic>
        <p:nvPicPr>
          <p:cNvPr id="238" name="Google Shape;23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9" name="Google Shape;239;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Cooker Manufacturing</a:t>
            </a:r>
            <a:endParaRPr/>
          </a:p>
        </p:txBody>
      </p:sp>
      <p:sp>
        <p:nvSpPr>
          <p:cNvPr id="240" name="Google Shape;24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1" name="Google Shape;241;p27"/>
          <p:cNvGraphicFramePr/>
          <p:nvPr/>
        </p:nvGraphicFramePr>
        <p:xfrm>
          <a:off x="288050" y="1465125"/>
          <a:ext cx="3000000" cy="3000000"/>
        </p:xfrm>
        <a:graphic>
          <a:graphicData uri="http://schemas.openxmlformats.org/drawingml/2006/table">
            <a:tbl>
              <a:tblPr>
                <a:noFill/>
                <a:tableStyleId>{799DF8B6-D784-4EEB-820A-A557A0517D8B}</a:tableStyleId>
              </a:tblPr>
              <a:tblGrid>
                <a:gridCol w="2882775"/>
                <a:gridCol w="2882775"/>
                <a:gridCol w="2882775"/>
                <a:gridCol w="2882775"/>
              </a:tblGrid>
              <a:tr h="209525">
                <a:tc>
                  <a:txBody>
                    <a:bodyPr/>
                    <a:lstStyle/>
                    <a:p>
                      <a:pPr indent="0" lvl="0" marL="0" rtl="0" algn="l">
                        <a:spcBef>
                          <a:spcPts val="0"/>
                        </a:spcBef>
                        <a:spcAft>
                          <a:spcPts val="0"/>
                        </a:spcAft>
                        <a:buNone/>
                      </a:pPr>
                      <a:r>
                        <a:rPr b="1" lang="en-US">
                          <a:latin typeface="Nunito"/>
                          <a:ea typeface="Nunito"/>
                          <a:cs typeface="Nunito"/>
                          <a:sym typeface="Nunito"/>
                        </a:rPr>
                        <a:t>BUSINESS REQUIREMENTS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AVAILABLE SOFTWARE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MOBILE APP REQUIRED?</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RECOMMENDED MOBILE APP</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Production tracking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A/C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Budgeting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A/C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Goods and Services Tax (GST)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A/C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TDS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A/C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MO/WO</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Material handling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Inventory management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Kit Serial tracking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Odoo Mfg.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Bookkeeping</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Tally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